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3fc1a191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3fc1a191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359a9f9d9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359a9f9d9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59a9f9d95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359a9f9d95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359a9f9d95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359a9f9d95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359a9f9d9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359a9f9d9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359a9f9d9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359a9f9d9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359a9f9d95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359a9f9d9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Spreadsheet Model Project Retirement Planning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Andy Converse, Erik Aune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5300" y="2642775"/>
            <a:ext cx="3028700" cy="2500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and Assumptions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Task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We wanted to find how much would be best for Alfred to </a:t>
            </a:r>
            <a:r>
              <a:rPr lang="en"/>
              <a:t>contribution.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We also wanted to find the best age for him to retire.</a:t>
            </a:r>
            <a:endParaRPr/>
          </a:p>
        </p:txBody>
      </p:sp>
      <p:sp>
        <p:nvSpPr>
          <p:cNvPr id="95" name="Google Shape;95;p1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Assumptions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Alfred would </a:t>
            </a:r>
            <a:r>
              <a:rPr lang="en"/>
              <a:t>contribution</a:t>
            </a:r>
            <a:r>
              <a:rPr lang="en"/>
              <a:t> 2.5% of his paycheck, and his employer would </a:t>
            </a:r>
            <a:r>
              <a:rPr lang="en"/>
              <a:t>contribute</a:t>
            </a:r>
            <a:r>
              <a:rPr lang="en"/>
              <a:t> 5%.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Alfred would </a:t>
            </a:r>
            <a:r>
              <a:rPr lang="en"/>
              <a:t>receive</a:t>
            </a:r>
            <a:r>
              <a:rPr lang="en"/>
              <a:t> a 2% raise annually.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Inflation would increase 3% annually.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account would grow by 4% annually.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Currently 37 years old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Wants to retire at 65 years old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will he have at retirement?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9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7"/>
              <a:t>	</a:t>
            </a:r>
            <a:r>
              <a:rPr b="1" lang="en" sz="4807" u="sng"/>
              <a:t>$5,000 </a:t>
            </a:r>
            <a:r>
              <a:rPr lang="en" sz="4807"/>
              <a:t>	</a:t>
            </a:r>
            <a:r>
              <a:rPr b="1" lang="en" sz="4807" u="sng"/>
              <a:t>	$10,000</a:t>
            </a:r>
            <a:r>
              <a:rPr lang="en" sz="4807"/>
              <a:t> 		</a:t>
            </a:r>
            <a:r>
              <a:rPr b="1" lang="en" sz="4807" u="sng"/>
              <a:t>$15,000 </a:t>
            </a:r>
            <a:r>
              <a:rPr lang="en" sz="4807"/>
              <a:t>		</a:t>
            </a:r>
            <a:r>
              <a:rPr b="1" lang="en" sz="4807" u="sng"/>
              <a:t>$20,000</a:t>
            </a:r>
            <a:r>
              <a:rPr lang="en" sz="4807"/>
              <a:t> 		</a:t>
            </a:r>
            <a:r>
              <a:rPr b="1" lang="en" sz="4807" u="sng"/>
              <a:t>$25,000</a:t>
            </a:r>
            <a:r>
              <a:rPr lang="en" sz="4807"/>
              <a:t> </a:t>
            </a:r>
            <a:endParaRPr sz="48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7" u="sng"/>
              <a:t>37</a:t>
            </a:r>
            <a:r>
              <a:rPr lang="en" sz="4807"/>
              <a:t>	$57,825 		$62,825 		$67,825 		$72,825 		$77,825 </a:t>
            </a:r>
            <a:endParaRPr sz="48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7" u="sng"/>
              <a:t>47</a:t>
            </a:r>
            <a:r>
              <a:rPr lang="en" sz="4807"/>
              <a:t>	$258,023.55		$329,429.70		$400,835.85		$472,242.01		$543,648.16</a:t>
            </a:r>
            <a:endParaRPr sz="48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7" u="sng"/>
              <a:t>57</a:t>
            </a:r>
            <a:r>
              <a:rPr lang="en" sz="4807"/>
              <a:t>	$609,088.76		$789,698.14		$970,307.53		$1,150,916.91	$1,331,526.30</a:t>
            </a:r>
            <a:endParaRPr sz="48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7" u="sng"/>
              <a:t>67</a:t>
            </a:r>
            <a:r>
              <a:rPr lang="en" sz="4807"/>
              <a:t>	$1,213,034.51	$1,573,225.83	$1,933,417.15	$2,293,608.47	$2,653,799.78</a:t>
            </a:r>
            <a:endParaRPr sz="48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7" u="sng"/>
              <a:t>77</a:t>
            </a:r>
            <a:r>
              <a:rPr lang="en" sz="4807"/>
              <a:t>	$2,238,667.23	$2,894,176.47	$3,549,685.71	$4,205,194.96	$4,860,704.20</a:t>
            </a:r>
            <a:endParaRPr sz="48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7" u="sng"/>
              <a:t>87</a:t>
            </a:r>
            <a:r>
              <a:rPr lang="en" sz="4807"/>
              <a:t>	$3,964,861.85	$5,106,013.91	$6,247,165.96	$7,388,318.02	$8,529,470.078</a:t>
            </a:r>
            <a:endParaRPr sz="48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7" u="sng"/>
              <a:t>97</a:t>
            </a:r>
            <a:r>
              <a:rPr lang="en" sz="4807"/>
              <a:t>	$6,851,777.81	$8,791,557.12	$10,731,336.43	$12,671,115.74	$14,610,895.05</a:t>
            </a:r>
            <a:endParaRPr sz="48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7" u="sng"/>
              <a:t>100</a:t>
            </a:r>
            <a:r>
              <a:rPr lang="en" sz="4807"/>
              <a:t>	$8,046,960.65	$10,314,697.62	$12,582,434.58	$14,850,171.54	$17,117,908.5</a:t>
            </a:r>
            <a:endParaRPr sz="4807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these outputs depend on different decisions that Alfred can make?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2278800"/>
            <a:ext cx="7688700" cy="20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Additional</a:t>
            </a:r>
            <a:r>
              <a:rPr lang="en"/>
              <a:t> Contributions play a big role in how much the Retirement </a:t>
            </a:r>
            <a:r>
              <a:rPr lang="en"/>
              <a:t>Account</a:t>
            </a:r>
            <a:r>
              <a:rPr lang="en"/>
              <a:t> grows.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By adding more when Alfred is young, the compounding interest on the account increases more over time.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older Alfred stays out of retirement, The less </a:t>
            </a:r>
            <a:r>
              <a:rPr lang="en"/>
              <a:t>additional</a:t>
            </a:r>
            <a:r>
              <a:rPr lang="en"/>
              <a:t> contributions matter. This is because the account is large </a:t>
            </a:r>
            <a:r>
              <a:rPr lang="en"/>
              <a:t>enough</a:t>
            </a:r>
            <a:r>
              <a:rPr lang="en"/>
              <a:t> to grow on it’s own.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However, the longer Alfred works, the more the account will grow.</a:t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750" y="3386175"/>
            <a:ext cx="2932250" cy="175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r>
              <a:rPr lang="en"/>
              <a:t> 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What age to retire?</a:t>
            </a:r>
            <a:endParaRPr b="1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/>
              <a:t>	</a:t>
            </a:r>
            <a:r>
              <a:rPr lang="en"/>
              <a:t>65 Years Old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/>
              <a:t>How much to contribute?</a:t>
            </a:r>
            <a:endParaRPr b="1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/>
              <a:t>	</a:t>
            </a:r>
            <a:r>
              <a:rPr lang="en"/>
              <a:t>$16,000 per year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/>
              <a:t>Age of depletion?</a:t>
            </a:r>
            <a:endParaRPr b="1"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80 Years old 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9050" y="1853850"/>
            <a:ext cx="4414950" cy="3289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8" title="Screenshot 2025-03-12 at 7.13.1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704" y="246524"/>
            <a:ext cx="7536600" cy="397807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Outputs (assuming retirement at 65 and additional contributions at $16,000)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Outputs (assuming retirement at 65 and additional contributions at $16,000)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19" title="Screenshot 2025-03-12 at 7.15.5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700" y="230825"/>
            <a:ext cx="8093910" cy="4067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other considerations may be important to Alfred’s retirement decisions?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729450" y="2319625"/>
            <a:ext cx="7688700" cy="20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Alfred could consider spending less in his retirement. This will affect how much longer he will have money.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Alfred could look to find </a:t>
            </a:r>
            <a:r>
              <a:rPr lang="en"/>
              <a:t>passive</a:t>
            </a:r>
            <a:r>
              <a:rPr lang="en"/>
              <a:t> income sources when he is young, such as dividends or real estate.</a:t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800" y="3237300"/>
            <a:ext cx="3812398" cy="190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